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0"/>
  </p:notesMasterIdLst>
  <p:sldIdLst>
    <p:sldId id="256" r:id="rId2"/>
    <p:sldId id="272" r:id="rId3"/>
    <p:sldId id="260" r:id="rId4"/>
    <p:sldId id="257" r:id="rId5"/>
    <p:sldId id="263" r:id="rId6"/>
    <p:sldId id="264" r:id="rId7"/>
    <p:sldId id="259" r:id="rId8"/>
    <p:sldId id="261" r:id="rId9"/>
    <p:sldId id="265" r:id="rId10"/>
    <p:sldId id="262" r:id="rId11"/>
    <p:sldId id="266" r:id="rId12"/>
    <p:sldId id="268" r:id="rId13"/>
    <p:sldId id="269" r:id="rId14"/>
    <p:sldId id="270" r:id="rId15"/>
    <p:sldId id="271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0ABC5-98CF-4074-BAD7-AE3148066C86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AC7B4-6EA6-4A47-834D-FDCEC2A15FC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3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AC7B4-6EA6-4A47-834D-FDCEC2A15F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4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tif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784" y="485266"/>
            <a:ext cx="813727" cy="81372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/>
          <a:lstStyle>
            <a:lvl1pPr>
              <a:defRPr b="1" cap="small" baseline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52664"/>
            <a:ext cx="64008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>
          <a:xfrm>
            <a:off x="395288" y="61658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CE329-5E3A-4173-91BE-112C1CA7EB7B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1658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1658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6DF30-0F93-4519-A8CD-1348BCA486A3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3" name="Group 6"/>
          <p:cNvGrpSpPr>
            <a:grpSpLocks noChangeAspect="1"/>
          </p:cNvGrpSpPr>
          <p:nvPr userDrawn="1"/>
        </p:nvGrpSpPr>
        <p:grpSpPr bwMode="auto">
          <a:xfrm>
            <a:off x="7877324" y="71068"/>
            <a:ext cx="480646" cy="485364"/>
            <a:chOff x="98" y="336"/>
            <a:chExt cx="2091" cy="2112"/>
          </a:xfrm>
        </p:grpSpPr>
        <p:sp>
          <p:nvSpPr>
            <p:cNvPr id="14" name="AutoShape 5"/>
            <p:cNvSpPr>
              <a:spLocks noChangeAspect="1" noChangeArrowheads="1" noTextEdit="1"/>
            </p:cNvSpPr>
            <p:nvPr/>
          </p:nvSpPr>
          <p:spPr bwMode="auto">
            <a:xfrm>
              <a:off x="98" y="336"/>
              <a:ext cx="2091" cy="21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" y="331"/>
              <a:ext cx="2117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19" y="0"/>
            <a:ext cx="2359861" cy="431998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19" y="494961"/>
            <a:ext cx="1200924" cy="50821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29" y="649129"/>
            <a:ext cx="486000" cy="486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29" y="70750"/>
            <a:ext cx="486000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4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1620" y="57150"/>
            <a:ext cx="6840760" cy="563538"/>
          </a:xfrm>
        </p:spPr>
        <p:txBody>
          <a:bodyPr lIns="0" tIns="0" rIns="0" bIns="0" anchor="t">
            <a:noAutofit/>
          </a:bodyPr>
          <a:lstStyle>
            <a:lvl1pPr>
              <a:defRPr sz="3200" b="1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8208000" cy="5186960"/>
          </a:xfrm>
        </p:spPr>
        <p:txBody>
          <a:bodyPr/>
          <a:lstStyle>
            <a:lvl1pPr algn="just">
              <a:defRPr sz="2400">
                <a:latin typeface="Times New Roman" pitchFamily="18" charset="0"/>
                <a:cs typeface="Times New Roman" pitchFamily="18" charset="0"/>
              </a:defRPr>
            </a:lvl1pPr>
            <a:lvl2pPr algn="just">
              <a:defRPr sz="2000">
                <a:latin typeface="Times New Roman" pitchFamily="18" charset="0"/>
                <a:cs typeface="Times New Roman" pitchFamily="18" charset="0"/>
              </a:defRPr>
            </a:lvl2pPr>
            <a:lvl3pPr algn="just">
              <a:defRPr sz="1800">
                <a:latin typeface="Times New Roman" pitchFamily="18" charset="0"/>
                <a:cs typeface="Times New Roman" pitchFamily="18" charset="0"/>
              </a:defRPr>
            </a:lvl3pPr>
            <a:lvl4pPr algn="just">
              <a:defRPr sz="1600">
                <a:latin typeface="Times New Roman" pitchFamily="18" charset="0"/>
                <a:cs typeface="Times New Roman" pitchFamily="18" charset="0"/>
              </a:defRPr>
            </a:lvl4pPr>
            <a:lvl5pPr algn="just">
              <a:defRPr sz="14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4"/>
          </p:nvPr>
        </p:nvSpPr>
        <p:spPr>
          <a:xfrm>
            <a:off x="1187450" y="620688"/>
            <a:ext cx="6840538" cy="432049"/>
          </a:xfrm>
        </p:spPr>
        <p:txBody>
          <a:bodyPr/>
          <a:lstStyle>
            <a:lvl1pPr algn="ctr">
              <a:buFontTx/>
              <a:buNone/>
              <a:defRPr sz="28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</a:t>
            </a:r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15"/>
          </p:nvPr>
        </p:nvSpPr>
        <p:spPr>
          <a:xfrm>
            <a:off x="468341" y="6444186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49B18-95CE-4732-BF79-6CAB7F6EFE8C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6"/>
          </p:nvPr>
        </p:nvSpPr>
        <p:spPr>
          <a:xfrm>
            <a:off x="3124200" y="645651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17"/>
          </p:nvPr>
        </p:nvSpPr>
        <p:spPr>
          <a:xfrm>
            <a:off x="6524293" y="645287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6A21A-9384-4B50-85CE-0BF5A9136CA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89"/>
            <a:ext cx="1331640" cy="243771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91275" y="0"/>
            <a:ext cx="85068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5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14C1B-E6AD-4268-95BD-08B17BC588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46CF2-FB0B-437C-B8EB-F38327C73CA2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5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93771-510F-4599-B416-12A72194CAAD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48F4B-8F41-4DA7-89DB-C8F0E1EB01A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9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1C04C-B355-4C9A-8193-C0A394A412A1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F60F8-46CE-4A34-9BC8-561CC700C19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88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78FC6-F572-4ABC-8736-C9760244B4D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B56DC-E073-400D-B381-7607A47EA8D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22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AF8FF-28C7-4A0B-84F2-897943750AFB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F8FAF-7948-47E8-B51F-F2C4A2CEBB3F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3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386D4-4124-45BA-BA05-38C0C01510A1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4D9D9-E6BC-4D10-A289-E400BC056C8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2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E7D12-07E5-4189-AA60-7227D360CC7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AE3B7-164B-4AFF-A8D2-ACB90C54B21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956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6E87-395F-419D-BE20-E381FE9AF794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296C-63AC-4BCA-BA0B-1848A3A83F23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4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F249-A20B-4621-9124-3AFBB4C86301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4A6BA-9F70-4B3D-A7FE-B098FBB1EE6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1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30734-95C8-436A-9ADA-3F40A8C18B9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32802-CF0B-4A6E-AC2F-BDD4C74EE167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25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lo stile del titolo</a:t>
            </a:r>
          </a:p>
        </p:txBody>
      </p:sp>
      <p:sp>
        <p:nvSpPr>
          <p:cNvPr id="1028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EAFC55-FCCB-489A-8AE0-AFBE0B26CA8A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16/10/2017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D6B47A-6872-441B-A598-A330EDFB9C9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2359861" cy="4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8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GW170817: un’onda gravitazionale prodotta dalla coalescenza di due stelle di neutroni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Gruppo VIRGO</a:t>
            </a:r>
          </a:p>
          <a:p>
            <a:r>
              <a:rPr lang="it-IT" dirty="0" smtClean="0"/>
              <a:t>INFN - Napoli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7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rete di antenne gravitazionali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Negli ultimi anni le antenne gravitazionali, dopo un lungo periodo di potenziamento, hanno ricominciato la presa dati scientifica;</a:t>
            </a:r>
          </a:p>
          <a:p>
            <a:r>
              <a:rPr lang="it-IT" dirty="0" smtClean="0"/>
              <a:t>Il primo </a:t>
            </a:r>
            <a:r>
              <a:rPr lang="it-IT" dirty="0" err="1" smtClean="0"/>
              <a:t>run</a:t>
            </a:r>
            <a:r>
              <a:rPr lang="it-IT" dirty="0"/>
              <a:t> </a:t>
            </a:r>
            <a:r>
              <a:rPr lang="it-IT" dirty="0" smtClean="0"/>
              <a:t>(O1: 18 settembre 2015 – 13 gennaio 2016) è stato operato solo da LIGO;</a:t>
            </a:r>
          </a:p>
          <a:p>
            <a:r>
              <a:rPr lang="it-IT" dirty="0"/>
              <a:t>A</a:t>
            </a:r>
            <a:r>
              <a:rPr lang="it-IT" dirty="0" smtClean="0"/>
              <a:t>l secondo (O2: 30 novembre 2016 – 25 agosto 2017) dal 1 agosto 2017 anche Virgo si è aggiunto alla presa dati;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LIGO, Virgo, GEO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uppo 6"/>
          <p:cNvGrpSpPr>
            <a:grpSpLocks noChangeAspect="1"/>
          </p:cNvGrpSpPr>
          <p:nvPr/>
        </p:nvGrpSpPr>
        <p:grpSpPr>
          <a:xfrm>
            <a:off x="576315" y="4057921"/>
            <a:ext cx="3943500" cy="2376000"/>
            <a:chOff x="3363993" y="1782937"/>
            <a:chExt cx="6372752" cy="3839650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3993" y="1782937"/>
              <a:ext cx="6372752" cy="3839650"/>
            </a:xfrm>
            <a:prstGeom prst="rect">
              <a:avLst/>
            </a:prstGeom>
          </p:spPr>
        </p:pic>
        <p:sp>
          <p:nvSpPr>
            <p:cNvPr id="9" name="CasellaDiTesto 8"/>
            <p:cNvSpPr txBox="1"/>
            <p:nvPr/>
          </p:nvSpPr>
          <p:spPr>
            <a:xfrm>
              <a:off x="6541006" y="1981548"/>
              <a:ext cx="1163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Geo (0.6 Km)</a:t>
              </a:r>
              <a:endParaRPr lang="it-IT" sz="1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0" name="Connettore 2 9"/>
            <p:cNvCxnSpPr/>
            <p:nvPr/>
          </p:nvCxnSpPr>
          <p:spPr>
            <a:xfrm flipH="1">
              <a:off x="6750998" y="2821019"/>
              <a:ext cx="214008" cy="2626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029" y="4064552"/>
            <a:ext cx="3136392" cy="243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GW170717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Il 17 agosto 2017, intorno alle 12:40 UTC, l’antenna interferometrica L1 (LIGO Livingston) ha rivelato un segnale con le </a:t>
            </a:r>
            <a:r>
              <a:rPr lang="it-IT" dirty="0" smtClean="0"/>
              <a:t>caratteristiche </a:t>
            </a:r>
            <a:r>
              <a:rPr lang="it-IT" dirty="0"/>
              <a:t>tipiche</a:t>
            </a:r>
            <a:r>
              <a:rPr lang="it-IT" dirty="0" smtClean="0"/>
              <a:t> </a:t>
            </a:r>
            <a:r>
              <a:rPr lang="it-IT" dirty="0"/>
              <a:t>di una coalescenza di due </a:t>
            </a:r>
            <a:r>
              <a:rPr lang="it-IT" dirty="0" smtClean="0"/>
              <a:t>stelle;</a:t>
            </a:r>
          </a:p>
          <a:p>
            <a:endParaRPr lang="it-IT" dirty="0" smtClean="0"/>
          </a:p>
          <a:p>
            <a:r>
              <a:rPr lang="it-IT" dirty="0" smtClean="0"/>
              <a:t>Successivamente l’analisi dettagliata dei segnali rivelati contemporaneamente anche dalle antenne H1 (LIGO Hanford) e V1 (</a:t>
            </a:r>
            <a:r>
              <a:rPr lang="it-IT" dirty="0" smtClean="0"/>
              <a:t>Virgo Pisa), </a:t>
            </a:r>
            <a:r>
              <a:rPr lang="it-IT" dirty="0" smtClean="0"/>
              <a:t>hanno permesso di identificare più correttamente il segnale;</a:t>
            </a:r>
          </a:p>
          <a:p>
            <a:endParaRPr lang="it-IT" dirty="0"/>
          </a:p>
          <a:p>
            <a:r>
              <a:rPr lang="it-IT" dirty="0" smtClean="0"/>
              <a:t>Questo risulta compatibile con un’onda gravitazionale emessa da un sistema binario formato da due stelle di neutroni in fase di coalescenza;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Un nuovo segnale !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77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4729285" cy="5186960"/>
          </a:xfrm>
        </p:spPr>
        <p:txBody>
          <a:bodyPr/>
          <a:lstStyle/>
          <a:p>
            <a:r>
              <a:rPr lang="it-IT" dirty="0" smtClean="0"/>
              <a:t>Il segnale è chiaramente visibile nei diagrammi tempo-frequenza con vari rapporti segnale-rumore:</a:t>
            </a:r>
          </a:p>
          <a:p>
            <a:pPr lvl="1"/>
            <a:r>
              <a:rPr lang="it-IT" dirty="0"/>
              <a:t>H</a:t>
            </a:r>
            <a:r>
              <a:rPr lang="it-IT" dirty="0" smtClean="0"/>
              <a:t>1</a:t>
            </a:r>
            <a:r>
              <a:rPr lang="it-IT" dirty="0" smtClean="0"/>
              <a:t>: </a:t>
            </a:r>
            <a:r>
              <a:rPr lang="it-IT" dirty="0" smtClean="0"/>
              <a:t>18.8;</a:t>
            </a:r>
            <a:endParaRPr lang="it-IT" dirty="0" smtClean="0"/>
          </a:p>
          <a:p>
            <a:pPr lvl="1"/>
            <a:r>
              <a:rPr lang="it-IT" dirty="0" smtClean="0"/>
              <a:t>L</a:t>
            </a:r>
            <a:r>
              <a:rPr lang="it-IT" dirty="0" smtClean="0"/>
              <a:t>1</a:t>
            </a:r>
            <a:r>
              <a:rPr lang="it-IT" dirty="0" smtClean="0"/>
              <a:t>: </a:t>
            </a:r>
            <a:r>
              <a:rPr lang="it-IT" dirty="0" smtClean="0"/>
              <a:t>26.4;</a:t>
            </a:r>
            <a:endParaRPr lang="it-IT" dirty="0" smtClean="0"/>
          </a:p>
          <a:p>
            <a:pPr lvl="1"/>
            <a:r>
              <a:rPr lang="it-IT" dirty="0" smtClean="0"/>
              <a:t>V1: 2.0;</a:t>
            </a:r>
          </a:p>
          <a:p>
            <a:r>
              <a:rPr lang="it-IT" dirty="0" smtClean="0"/>
              <a:t>SNR combinato: 32.4</a:t>
            </a:r>
          </a:p>
          <a:p>
            <a:pPr lvl="1"/>
            <a:r>
              <a:rPr lang="it-IT" dirty="0" smtClean="0"/>
              <a:t>E’ il più forte segnale rivelato finora:</a:t>
            </a:r>
          </a:p>
          <a:p>
            <a:pPr lvl="2"/>
            <a:r>
              <a:rPr lang="it-IT" dirty="0" smtClean="0"/>
              <a:t>GW150914: 24;</a:t>
            </a:r>
          </a:p>
          <a:p>
            <a:pPr lvl="2"/>
            <a:r>
              <a:rPr lang="it-IT" dirty="0" smtClean="0"/>
              <a:t>GW161226: 13;</a:t>
            </a:r>
          </a:p>
          <a:p>
            <a:pPr lvl="2"/>
            <a:r>
              <a:rPr lang="it-IT" dirty="0" smtClean="0"/>
              <a:t>GW170114: 13;</a:t>
            </a:r>
          </a:p>
          <a:p>
            <a:pPr lvl="2"/>
            <a:r>
              <a:rPr lang="it-IT" dirty="0" smtClean="0"/>
              <a:t>GW170814: 18;</a:t>
            </a:r>
          </a:p>
          <a:p>
            <a:pPr lvl="1"/>
            <a:r>
              <a:rPr lang="it-IT" dirty="0" smtClean="0"/>
              <a:t>Ed anche il più lungo:</a:t>
            </a:r>
          </a:p>
          <a:p>
            <a:pPr lvl="2"/>
            <a:r>
              <a:rPr lang="it-IT" dirty="0" smtClean="0"/>
              <a:t>Circa 100 s contro 0.2 – 1 s;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Evoluzione della frequenza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399" y="1297818"/>
            <a:ext cx="3909676" cy="501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Il segnale è poco visibile nei dati dell’antenna Virgo;</a:t>
            </a:r>
          </a:p>
          <a:p>
            <a:r>
              <a:rPr lang="it-IT" dirty="0" smtClean="0"/>
              <a:t>Tuttavia l’orizzonte visibile per Virgo, in quel periodo, era di circa 58 </a:t>
            </a:r>
            <a:r>
              <a:rPr lang="it-IT" dirty="0" err="1" smtClean="0"/>
              <a:t>Mpc</a:t>
            </a:r>
            <a:r>
              <a:rPr lang="it-IT" dirty="0" smtClean="0"/>
              <a:t> (L1: 218 </a:t>
            </a:r>
            <a:r>
              <a:rPr lang="it-IT" dirty="0" err="1" smtClean="0"/>
              <a:t>Mpc</a:t>
            </a:r>
            <a:r>
              <a:rPr lang="it-IT" dirty="0" smtClean="0"/>
              <a:t> ed H1: 107 </a:t>
            </a:r>
            <a:r>
              <a:rPr lang="it-IT" dirty="0" err="1" smtClean="0"/>
              <a:t>Mpc</a:t>
            </a:r>
            <a:r>
              <a:rPr lang="it-IT" dirty="0" smtClean="0"/>
              <a:t>);</a:t>
            </a:r>
          </a:p>
          <a:p>
            <a:r>
              <a:rPr lang="it-IT" dirty="0" smtClean="0"/>
              <a:t>Dall’analisi dell’ampiezza della forma d’onda, la distanza alla quale si trova la sorgente è stimata in </a:t>
            </a:r>
            <a:r>
              <a:rPr lang="it-IT" dirty="0" smtClean="0"/>
              <a:t>circa </a:t>
            </a:r>
            <a:r>
              <a:rPr lang="it-IT" dirty="0" smtClean="0"/>
              <a:t>40 </a:t>
            </a:r>
            <a:r>
              <a:rPr lang="it-IT" dirty="0" err="1" smtClean="0"/>
              <a:t>Mpc</a:t>
            </a:r>
            <a:r>
              <a:rPr lang="it-IT" dirty="0" smtClean="0"/>
              <a:t>; </a:t>
            </a:r>
          </a:p>
          <a:p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Ruolo di Virgo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418" y="3508263"/>
            <a:ext cx="2294595" cy="3127177"/>
          </a:xfrm>
          <a:prstGeom prst="rect">
            <a:avLst/>
          </a:prstGeom>
        </p:spPr>
      </p:pic>
      <p:sp>
        <p:nvSpPr>
          <p:cNvPr id="9" name="Segnaposto testo 2"/>
          <p:cNvSpPr txBox="1">
            <a:spLocks/>
          </p:cNvSpPr>
          <p:nvPr/>
        </p:nvSpPr>
        <p:spPr bwMode="auto">
          <a:xfrm>
            <a:off x="449327" y="3515627"/>
            <a:ext cx="5367813" cy="518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L’apparente contraddizione è spiegata dalla posizione della sorgente e dal pattern di risposta degli interferometri;</a:t>
            </a:r>
          </a:p>
          <a:p>
            <a:r>
              <a:rPr lang="it-IT" dirty="0" smtClean="0"/>
              <a:t>Questi, com’è noto, non hanno un profilo di sensibilità isotropo, ma fortemente strutturato.</a:t>
            </a:r>
          </a:p>
        </p:txBody>
      </p:sp>
    </p:spTree>
    <p:extLst>
      <p:ext uri="{BB962C8B-B14F-4D97-AF65-F5344CB8AC3E}">
        <p14:creationId xmlns:p14="http://schemas.microsoft.com/office/powerpoint/2010/main" val="36126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448" y="2911149"/>
            <a:ext cx="1841945" cy="180003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449" y="4700072"/>
            <a:ext cx="1841188" cy="184539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556" y="4111701"/>
            <a:ext cx="2942920" cy="2329180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2001" y="1184226"/>
            <a:ext cx="6649735" cy="2850507"/>
          </a:xfrm>
        </p:spPr>
        <p:txBody>
          <a:bodyPr/>
          <a:lstStyle/>
          <a:p>
            <a:r>
              <a:rPr lang="it-IT" dirty="0" smtClean="0"/>
              <a:t>Nel caso di GW180817 la posizione risulta particolarmente sfavorevole per Virgo;</a:t>
            </a:r>
          </a:p>
          <a:p>
            <a:r>
              <a:rPr lang="it-IT" dirty="0" smtClean="0"/>
              <a:t>Per questo motivo nel calcolo dei parametri della sorgente non sono stati utilizzati i dati di Virgo, ma solo quelli di LIGO;</a:t>
            </a:r>
          </a:p>
          <a:p>
            <a:r>
              <a:rPr lang="it-IT" dirty="0" smtClean="0"/>
              <a:t>Invece i dati di Virgo sono stati fondamentali per localizzare correttamente la sorgente;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Ruolo di Virgo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8448" y="1121925"/>
            <a:ext cx="1841188" cy="1829857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7163076" y="2913299"/>
            <a:ext cx="42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L1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7179287" y="1061797"/>
            <a:ext cx="48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H</a:t>
            </a:r>
            <a:r>
              <a:rPr lang="it-IT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163075" y="4627678"/>
            <a:ext cx="50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V</a:t>
            </a:r>
            <a:r>
              <a:rPr lang="it-IT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844546" y="6471382"/>
            <a:ext cx="1875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Credit: Leo Singer</a:t>
            </a:r>
            <a:endParaRPr lang="en-US" sz="1400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126" y="3956126"/>
            <a:ext cx="2824106" cy="264033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315974" y="6497321"/>
            <a:ext cx="2933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Credit: Leo Singer, Alex </a:t>
            </a:r>
            <a:r>
              <a:rPr lang="it-IT" sz="1400" dirty="0" err="1" smtClean="0"/>
              <a:t>Mellinger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5914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4420988" cy="5186960"/>
          </a:xfrm>
        </p:spPr>
        <p:txBody>
          <a:bodyPr/>
          <a:lstStyle/>
          <a:p>
            <a:r>
              <a:rPr lang="it-IT" dirty="0" smtClean="0"/>
              <a:t>La localizzazione eseguita utilizzando soltanto i dati di LIGO determina un’area ampia 190 deg</a:t>
            </a:r>
            <a:r>
              <a:rPr lang="it-IT" baseline="30000" dirty="0" smtClean="0"/>
              <a:t>2</a:t>
            </a:r>
            <a:r>
              <a:rPr lang="it-IT" dirty="0" smtClean="0"/>
              <a:t>;</a:t>
            </a:r>
          </a:p>
          <a:p>
            <a:r>
              <a:rPr lang="it-IT" dirty="0" smtClean="0"/>
              <a:t>Includendo le informazioni fornite da Virgo, quest’area si è ridotta a 28 deg</a:t>
            </a:r>
            <a:r>
              <a:rPr lang="it-IT" baseline="30000" dirty="0" smtClean="0"/>
              <a:t>2</a:t>
            </a:r>
            <a:r>
              <a:rPr lang="it-IT" dirty="0" smtClean="0"/>
              <a:t>;</a:t>
            </a:r>
          </a:p>
          <a:p>
            <a:r>
              <a:rPr lang="it-IT" dirty="0" smtClean="0"/>
              <a:t>La distanza della sorgente è 40 </a:t>
            </a:r>
            <a:r>
              <a:rPr lang="it-IT" dirty="0" err="1" smtClean="0"/>
              <a:t>Mpc</a:t>
            </a:r>
            <a:r>
              <a:rPr lang="it-IT" dirty="0" smtClean="0"/>
              <a:t> (130 milioni di anni luce);</a:t>
            </a:r>
            <a:endParaRPr lang="it-IT" dirty="0"/>
          </a:p>
          <a:p>
            <a:r>
              <a:rPr lang="it-IT" dirty="0" smtClean="0"/>
              <a:t>L’indeterminazione sul volume, alla fine delle analisi basate sui soli dati gravitazionale, è pari a 380 Mpc</a:t>
            </a:r>
            <a:r>
              <a:rPr lang="it-IT" baseline="30000" dirty="0" smtClean="0"/>
              <a:t>3</a:t>
            </a:r>
            <a:r>
              <a:rPr lang="it-IT" dirty="0" smtClean="0"/>
              <a:t> (23 milioni di al</a:t>
            </a:r>
            <a:r>
              <a:rPr lang="it-IT" baseline="30000" dirty="0" smtClean="0"/>
              <a:t>3</a:t>
            </a:r>
            <a:r>
              <a:rPr lang="it-IT" dirty="0" smtClean="0"/>
              <a:t>);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Localizzazione della sorgente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776" y="2264112"/>
            <a:ext cx="4177768" cy="291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Le caratteristiche della sorgente sono state determinate utilizzando due tipi di analisi, entrambe basate sui </a:t>
            </a:r>
            <a:r>
              <a:rPr lang="it-IT" dirty="0" err="1" smtClean="0"/>
              <a:t>matched-filters</a:t>
            </a:r>
            <a:r>
              <a:rPr lang="it-IT" dirty="0" smtClean="0"/>
              <a:t>, con un banco di </a:t>
            </a:r>
            <a:r>
              <a:rPr lang="it-IT" dirty="0" err="1" smtClean="0"/>
              <a:t>template</a:t>
            </a:r>
            <a:r>
              <a:rPr lang="it-IT" dirty="0" smtClean="0"/>
              <a:t> con massa totale compresa tra 2 e 100 masse solari;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Caratteristiche della sorgente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937" y="2767727"/>
            <a:ext cx="3706576" cy="3302000"/>
          </a:xfrm>
          <a:prstGeom prst="rect">
            <a:avLst/>
          </a:prstGeom>
        </p:spPr>
      </p:pic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491244" y="2750647"/>
            <a:ext cx="4618084" cy="36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La massa totale del sistema è compresa tra 2.73 e 3.29 M</a:t>
            </a:r>
            <a:r>
              <a:rPr lang="it-IT" baseline="-25000" dirty="0" smtClean="0"/>
              <a:t>S</a:t>
            </a:r>
            <a:r>
              <a:rPr lang="it-IT" dirty="0" smtClean="0"/>
              <a:t>;</a:t>
            </a:r>
          </a:p>
          <a:p>
            <a:r>
              <a:rPr lang="it-IT" dirty="0" smtClean="0"/>
              <a:t>La massa di ciascuna componente è compresa tra 0.86 e 2.26 M</a:t>
            </a:r>
            <a:r>
              <a:rPr lang="it-IT" baseline="-25000" dirty="0" smtClean="0"/>
              <a:t>S</a:t>
            </a:r>
            <a:r>
              <a:rPr lang="it-IT" dirty="0" smtClean="0"/>
              <a:t>;</a:t>
            </a:r>
          </a:p>
          <a:p>
            <a:r>
              <a:rPr lang="it-IT" dirty="0" smtClean="0"/>
              <a:t>Tuttavia, la forte correlazione tra il rapporto di massa e lo spin delle componenti, non consente di individuare immediatamente le masse delle singole stelle;</a:t>
            </a:r>
          </a:p>
        </p:txBody>
      </p:sp>
    </p:spTree>
    <p:extLst>
      <p:ext uri="{BB962C8B-B14F-4D97-AF65-F5344CB8AC3E}">
        <p14:creationId xmlns:p14="http://schemas.microsoft.com/office/powerpoint/2010/main" val="154828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Per questo motivo sono state eseguite due tipi di analisi, imponendo, a priori, limiti diversi sullo spin delle singole componenti;</a:t>
            </a:r>
          </a:p>
          <a:p>
            <a:r>
              <a:rPr lang="it-IT" dirty="0" smtClean="0"/>
              <a:t>Alto spin (</a:t>
            </a:r>
            <a:r>
              <a:rPr lang="el-GR" dirty="0" smtClean="0"/>
              <a:t>χ</a:t>
            </a:r>
            <a:r>
              <a:rPr lang="it-IT" dirty="0"/>
              <a:t> </a:t>
            </a:r>
            <a:r>
              <a:rPr lang="it-IT" dirty="0" smtClean="0"/>
              <a:t>&lt; 0.89) e basso spin (</a:t>
            </a:r>
            <a:r>
              <a:rPr lang="el-GR" dirty="0" smtClean="0"/>
              <a:t>χ</a:t>
            </a:r>
            <a:r>
              <a:rPr lang="it-IT" dirty="0" smtClean="0"/>
              <a:t> &lt; 0.05);</a:t>
            </a:r>
          </a:p>
          <a:p>
            <a:r>
              <a:rPr lang="it-IT" dirty="0" smtClean="0"/>
              <a:t>In entrambi i casi le masse iniziali sono compatibili con l’ipotesi di stelle di neutroni;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/>
              <a:t>Caratteristiche della sorgente</a:t>
            </a:r>
            <a:endParaRPr lang="en-US" dirty="0"/>
          </a:p>
          <a:p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04" y="3763561"/>
            <a:ext cx="8602302" cy="228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7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Una successiva analisi con forme d’onda che includono l’effetto delle forze </a:t>
            </a:r>
            <a:r>
              <a:rPr lang="it-IT" dirty="0" err="1" smtClean="0"/>
              <a:t>mareali</a:t>
            </a:r>
            <a:r>
              <a:rPr lang="it-IT" dirty="0" smtClean="0"/>
              <a:t> ha permesso di porre dei limiti sulle equazioni di stato ammissibili per le stelle di neutroni;</a:t>
            </a:r>
          </a:p>
          <a:p>
            <a:r>
              <a:rPr lang="it-IT" dirty="0" smtClean="0"/>
              <a:t>I dati mostrano che sono favorite stelle più compatte;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Indicazioni sulle equazioni di stato</a:t>
            </a:r>
            <a:endParaRPr lang="en-US" dirty="0"/>
          </a:p>
          <a:p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87" y="2989603"/>
            <a:ext cx="7260826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2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GRB170817A e GW170817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4120032" cy="5186960"/>
          </a:xfrm>
        </p:spPr>
        <p:txBody>
          <a:bodyPr/>
          <a:lstStyle/>
          <a:p>
            <a:r>
              <a:rPr lang="it-IT" dirty="0" smtClean="0"/>
              <a:t>Dopo 1.7 secondi dalla coalescenza i satelliti FERMI (NASA) ed INTEGRAL (ESA) hanno rivelato un segnale </a:t>
            </a:r>
            <a:r>
              <a:rPr lang="el-GR" dirty="0" smtClean="0"/>
              <a:t>γ</a:t>
            </a:r>
            <a:r>
              <a:rPr lang="it-IT" dirty="0" smtClean="0"/>
              <a:t> successivamente identificato come short Gamma </a:t>
            </a:r>
            <a:r>
              <a:rPr lang="it-IT" dirty="0" err="1"/>
              <a:t>R</a:t>
            </a:r>
            <a:r>
              <a:rPr lang="it-IT" dirty="0" err="1" smtClean="0"/>
              <a:t>ay</a:t>
            </a:r>
            <a:r>
              <a:rPr lang="it-IT" dirty="0" smtClean="0"/>
              <a:t> </a:t>
            </a:r>
            <a:r>
              <a:rPr lang="it-IT" dirty="0" err="1"/>
              <a:t>b</a:t>
            </a:r>
            <a:r>
              <a:rPr lang="it-IT" dirty="0" err="1" smtClean="0"/>
              <a:t>urst</a:t>
            </a:r>
            <a:r>
              <a:rPr lang="it-IT" dirty="0" smtClean="0"/>
              <a:t>: GRB170817A;</a:t>
            </a:r>
          </a:p>
          <a:p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Controparte gamma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41" y="1216053"/>
            <a:ext cx="4489931" cy="514232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38" y="4379655"/>
            <a:ext cx="3949528" cy="21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9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Controparti elettromagnetiche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Subito dopo l’evento GW sono stati allertati diversi telescopi che hanno puntato verso la zona di cielo selezionata;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Prima e dopo…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testo 2"/>
          <p:cNvSpPr txBox="1">
            <a:spLocks/>
          </p:cNvSpPr>
          <p:nvPr/>
        </p:nvSpPr>
        <p:spPr bwMode="auto">
          <a:xfrm>
            <a:off x="387551" y="2203890"/>
            <a:ext cx="2808135" cy="441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000" dirty="0" smtClean="0"/>
              <a:t>La binaria è stata localizzata nella galassia NGC 4939 (costellazione dell’Idra);</a:t>
            </a:r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r>
              <a:rPr lang="it-IT" sz="2000" dirty="0" smtClean="0"/>
              <a:t>Una immagine della stessa, risalente a circa 20 giorni prima, evidenzia chiaramente la nascita di questo nuovo oggetto;</a:t>
            </a:r>
            <a:r>
              <a:rPr lang="it-IT" dirty="0" smtClean="0"/>
              <a:t> </a:t>
            </a:r>
            <a:endParaRPr lang="en-US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101" y="2221176"/>
            <a:ext cx="5874870" cy="390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Controparti elettromagnetiche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4280288" cy="5186960"/>
          </a:xfrm>
        </p:spPr>
        <p:txBody>
          <a:bodyPr/>
          <a:lstStyle/>
          <a:p>
            <a:r>
              <a:rPr lang="it-IT" dirty="0" smtClean="0"/>
              <a:t>Successivamente molti altri osservatori hanno seguito, per vari giorni, l’evoluzione della sorgente;</a:t>
            </a:r>
          </a:p>
          <a:p>
            <a:endParaRPr lang="it-IT" dirty="0"/>
          </a:p>
          <a:p>
            <a:r>
              <a:rPr lang="it-IT" dirty="0" smtClean="0"/>
              <a:t>E’ la prima volta in assoluto che un oggetto astronomico viene studiato con tante informazioni;</a:t>
            </a:r>
          </a:p>
          <a:p>
            <a:endParaRPr lang="it-IT" dirty="0"/>
          </a:p>
          <a:p>
            <a:pPr algn="l"/>
            <a:r>
              <a:rPr lang="it-IT" dirty="0" smtClean="0"/>
              <a:t>E’ veramente iniziata l’era dell’astronomia: MULTIMESSANGER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Ottico, UV, IR, Radio, X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599" y="1112363"/>
            <a:ext cx="3919391" cy="535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abbiamo imparato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L’osservazione contemporanea dell’onda gravitazionale e del gamma </a:t>
            </a:r>
            <a:r>
              <a:rPr lang="it-IT" dirty="0" err="1" smtClean="0"/>
              <a:t>ray</a:t>
            </a:r>
            <a:r>
              <a:rPr lang="it-IT" dirty="0" smtClean="0"/>
              <a:t> </a:t>
            </a:r>
            <a:r>
              <a:rPr lang="it-IT" dirty="0" err="1" smtClean="0"/>
              <a:t>burst</a:t>
            </a:r>
            <a:r>
              <a:rPr lang="it-IT" dirty="0" smtClean="0"/>
              <a:t> permette di porre dei limiti più stringenti su alcune questioni fondamentali:</a:t>
            </a:r>
          </a:p>
          <a:p>
            <a:pPr lvl="1"/>
            <a:r>
              <a:rPr lang="it-IT" dirty="0" smtClean="0"/>
              <a:t>Velocità della luce e velocità della gravità:</a:t>
            </a:r>
          </a:p>
          <a:p>
            <a:pPr lvl="1"/>
            <a:endParaRPr lang="it-IT" dirty="0" smtClean="0">
              <a:ea typeface="Cambria Math" panose="02040503050406030204" pitchFamily="18" charset="0"/>
            </a:endParaRPr>
          </a:p>
          <a:p>
            <a:pPr marL="457200" lvl="1" indent="0">
              <a:buNone/>
            </a:pPr>
            <a:endParaRPr lang="it-IT" dirty="0"/>
          </a:p>
          <a:p>
            <a:pPr lvl="1"/>
            <a:r>
              <a:rPr lang="it-IT" dirty="0" smtClean="0"/>
              <a:t>Test del principio di equivalenza: indicando con </a:t>
            </a:r>
            <a:r>
              <a:rPr lang="el-GR" dirty="0" smtClean="0"/>
              <a:t>γ</a:t>
            </a:r>
            <a:r>
              <a:rPr lang="it-IT" dirty="0" smtClean="0"/>
              <a:t> la possibile deviazione dalle teorie di Maxwell e di Einstein per la luce e la gravità, si trova:</a:t>
            </a:r>
          </a:p>
          <a:p>
            <a:pPr lvl="1"/>
            <a:endParaRPr lang="it-IT" dirty="0"/>
          </a:p>
          <a:p>
            <a:pPr marL="457200" lvl="1" indent="0">
              <a:buNone/>
            </a:pPr>
            <a:r>
              <a:rPr lang="it-IT" dirty="0" smtClean="0"/>
              <a:t>	Il limite precedente riguarda solo la luce ed è fissato a:</a:t>
            </a:r>
          </a:p>
          <a:p>
            <a:pPr marL="457200" lvl="1" indent="0">
              <a:buNone/>
            </a:pPr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Fisica Fondamentale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sellaDiTesto 9"/>
              <p:cNvSpPr txBox="1"/>
              <p:nvPr/>
            </p:nvSpPr>
            <p:spPr>
              <a:xfrm>
                <a:off x="4325286" y="2808822"/>
                <a:ext cx="3667094" cy="5219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−15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𝐺𝑊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𝐸𝑀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𝐺𝑊</m:t>
                              </m:r>
                            </m:sub>
                          </m:sSub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&lt;7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CasellaDiTes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286" y="2808822"/>
                <a:ext cx="3667094" cy="521938"/>
              </a:xfrm>
              <a:prstGeom prst="rect">
                <a:avLst/>
              </a:prstGeom>
              <a:blipFill rotWithShape="0">
                <a:blip r:embed="rId2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sellaDiTesto 10"/>
              <p:cNvSpPr txBox="1"/>
              <p:nvPr/>
            </p:nvSpPr>
            <p:spPr>
              <a:xfrm>
                <a:off x="2551522" y="4408601"/>
                <a:ext cx="38241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−1.2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𝐺𝑊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&lt;2.6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CasellaDiTes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522" y="4408601"/>
                <a:ext cx="3824188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4348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sellaDiTesto 11"/>
              <p:cNvSpPr txBox="1"/>
              <p:nvPr/>
            </p:nvSpPr>
            <p:spPr>
              <a:xfrm>
                <a:off x="2559065" y="5623402"/>
                <a:ext cx="3532441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−2.1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𝐸𝑀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1&lt;2.1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65" y="5623402"/>
                <a:ext cx="3532441" cy="280077"/>
              </a:xfrm>
              <a:prstGeom prst="rect">
                <a:avLst/>
              </a:prstGeom>
              <a:blipFill rotWithShape="0">
                <a:blip r:embed="rId4"/>
                <a:stretch>
                  <a:fillRect t="-4348" r="-345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23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abbiamo imparato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4619653" cy="5186960"/>
          </a:xfrm>
        </p:spPr>
        <p:txBody>
          <a:bodyPr/>
          <a:lstStyle/>
          <a:p>
            <a:r>
              <a:rPr lang="it-IT" dirty="0" smtClean="0"/>
              <a:t>Evidenza di uno short GRB associato alla fusione di due stelle di neutroni;</a:t>
            </a:r>
          </a:p>
          <a:p>
            <a:r>
              <a:rPr lang="it-IT" dirty="0" smtClean="0"/>
              <a:t>Prime indicazioni sull’equazione di stato di una stella di neutroni;</a:t>
            </a:r>
          </a:p>
          <a:p>
            <a:r>
              <a:rPr lang="it-IT" dirty="0" smtClean="0"/>
              <a:t>La fusione ha generato una </a:t>
            </a:r>
            <a:r>
              <a:rPr lang="it-IT" dirty="0" err="1" smtClean="0"/>
              <a:t>kilonova</a:t>
            </a:r>
            <a:r>
              <a:rPr lang="it-IT" dirty="0" smtClean="0"/>
              <a:t> che ha innescato i processi per la produzione di elementi più pesanti del ferro;</a:t>
            </a:r>
          </a:p>
          <a:p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Implicazioni Astrofisiche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884" y="1277246"/>
            <a:ext cx="3572880" cy="500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Backup </a:t>
            </a:r>
            <a:r>
              <a:rPr lang="it-IT" dirty="0" err="1" smtClean="0"/>
              <a:t>Slides</a:t>
            </a:r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5F8FAF-7948-47E8-B51F-F2C4A2CEBB3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9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GW da LIGO-Virgo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5" y="1184226"/>
            <a:ext cx="4983754" cy="5186960"/>
          </a:xfrm>
        </p:spPr>
        <p:txBody>
          <a:bodyPr/>
          <a:lstStyle/>
          <a:p>
            <a:r>
              <a:rPr lang="it-IT" dirty="0" smtClean="0"/>
              <a:t>Nelle antenne gravitazionali sono frequenti disturbi di breve durata (</a:t>
            </a:r>
            <a:r>
              <a:rPr lang="it-IT" dirty="0" err="1" smtClean="0"/>
              <a:t>glitch</a:t>
            </a:r>
            <a:r>
              <a:rPr lang="it-IT" dirty="0" smtClean="0"/>
              <a:t>) la cui origine non è sempre ben identificata;</a:t>
            </a:r>
          </a:p>
          <a:p>
            <a:r>
              <a:rPr lang="it-IT" dirty="0" smtClean="0"/>
              <a:t>Uno di questi è avvenuto durante il segnale per il rivelatore L1, a circa 1.1 secondi dalla coalescenza;</a:t>
            </a:r>
          </a:p>
          <a:p>
            <a:r>
              <a:rPr lang="it-IT" dirty="0" smtClean="0"/>
              <a:t>Il disturbo è stato successivamente modellato e sottratto dai dati per non perdere informazioni utili alla ricostruzione dell’intera forma d’onda, dalla quale dipendono i parametri fisici della sorgente;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 smtClean="0"/>
              <a:t>Riduzione dei disturbi strumentali</a:t>
            </a:r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868" y="1810470"/>
            <a:ext cx="3655801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GRB170817A e GW170817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433114" y="1184226"/>
            <a:ext cx="5250001" cy="5186960"/>
          </a:xfrm>
        </p:spPr>
        <p:txBody>
          <a:bodyPr/>
          <a:lstStyle/>
          <a:p>
            <a:r>
              <a:rPr lang="it-IT" dirty="0" smtClean="0"/>
              <a:t>Questa osservazione conferma che almeno alcuni tra i </a:t>
            </a:r>
            <a:r>
              <a:rPr lang="it-IT" dirty="0" err="1" smtClean="0"/>
              <a:t>sGRB</a:t>
            </a:r>
            <a:r>
              <a:rPr lang="it-IT" dirty="0" smtClean="0"/>
              <a:t> osservati sono prodotti dalla coalescenza di stelle di neutroni;</a:t>
            </a:r>
          </a:p>
          <a:p>
            <a:r>
              <a:rPr lang="it-IT" dirty="0" smtClean="0"/>
              <a:t>L’intensità del GRB associato all’onda gravitazionale è tuttavia molto bassa rispetto agli altri;</a:t>
            </a:r>
          </a:p>
          <a:p>
            <a:pPr lvl="1"/>
            <a:r>
              <a:rPr lang="it-IT" dirty="0" smtClean="0"/>
              <a:t>Sono state proposte alcune possibili spiegazioni per spiegare tale caratteristica;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/>
              <a:t>Controparte gamma</a:t>
            </a:r>
            <a:endParaRPr lang="en-US" dirty="0"/>
          </a:p>
          <a:p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Napoli, 16 ottobre 2017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1F6A21A-9384-4B50-85CE-0BF5A9136CA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115" y="1244136"/>
            <a:ext cx="3452701" cy="506730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14" y="4618998"/>
            <a:ext cx="5128700" cy="19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</TotalTime>
  <Words>1215</Words>
  <Application>Microsoft Office PowerPoint</Application>
  <PresentationFormat>Presentazione su schermo (4:3)</PresentationFormat>
  <Paragraphs>147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1_Tema di Office</vt:lpstr>
      <vt:lpstr>GW170817: un’onda gravitazionale prodotta dalla coalescenza di due stelle di neutroni</vt:lpstr>
      <vt:lpstr>La rete di antenne gravitazionali</vt:lpstr>
      <vt:lpstr>GW170717</vt:lpstr>
      <vt:lpstr>Segnale GW da LIGO-Virgo</vt:lpstr>
      <vt:lpstr>Segnale GW da LIGO-Virgo</vt:lpstr>
      <vt:lpstr>Segnale GW da LIGO-Virgo</vt:lpstr>
      <vt:lpstr>Segnale GW da LIGO-Virgo</vt:lpstr>
      <vt:lpstr>Segnale GW da LIGO-Virgo</vt:lpstr>
      <vt:lpstr>Segnale GW da LIGO-Virgo</vt:lpstr>
      <vt:lpstr>Segnale GW da LIGO-Virgo</vt:lpstr>
      <vt:lpstr>GRB170817A e GW170817</vt:lpstr>
      <vt:lpstr>Controparti elettromagnetiche</vt:lpstr>
      <vt:lpstr>Controparti elettromagnetiche</vt:lpstr>
      <vt:lpstr>Cosa abbiamo imparato</vt:lpstr>
      <vt:lpstr>Cosa abbiamo imparato</vt:lpstr>
      <vt:lpstr>Backup Slides</vt:lpstr>
      <vt:lpstr>Segnale GW da LIGO-Virgo</vt:lpstr>
      <vt:lpstr>GRB170817A e GW170817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rderosa</dc:creator>
  <cp:lastModifiedBy>rderosa</cp:lastModifiedBy>
  <cp:revision>66</cp:revision>
  <dcterms:created xsi:type="dcterms:W3CDTF">2017-10-14T16:41:28Z</dcterms:created>
  <dcterms:modified xsi:type="dcterms:W3CDTF">2017-10-16T08:50:09Z</dcterms:modified>
</cp:coreProperties>
</file>